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18"/>
  </p:notesMasterIdLst>
  <p:handoutMasterIdLst>
    <p:handoutMasterId r:id="rId19"/>
  </p:handoutMasterIdLst>
  <p:sldIdLst>
    <p:sldId id="256" r:id="rId2"/>
    <p:sldId id="276" r:id="rId3"/>
    <p:sldId id="305" r:id="rId4"/>
    <p:sldId id="306" r:id="rId5"/>
    <p:sldId id="307" r:id="rId6"/>
    <p:sldId id="363" r:id="rId7"/>
    <p:sldId id="311" r:id="rId8"/>
    <p:sldId id="364" r:id="rId9"/>
    <p:sldId id="301" r:id="rId10"/>
    <p:sldId id="313" r:id="rId11"/>
    <p:sldId id="362" r:id="rId12"/>
    <p:sldId id="365" r:id="rId13"/>
    <p:sldId id="366" r:id="rId14"/>
    <p:sldId id="328" r:id="rId15"/>
    <p:sldId id="317" r:id="rId16"/>
    <p:sldId id="303" r:id="rId17"/>
  </p:sldIdLst>
  <p:sldSz cx="9144000" cy="5143500" type="screen16x9"/>
  <p:notesSz cx="6858000" cy="9144000"/>
  <p:embeddedFontLst>
    <p:embeddedFont>
      <p:font typeface="Google Sans" panose="020B0604020202020204" charset="0"/>
      <p:regular r:id="rId20"/>
      <p:bold r:id="rId21"/>
      <p:italic r:id="rId22"/>
      <p:boldItalic r:id="rId23"/>
    </p:embeddedFont>
    <p:embeddedFont>
      <p:font typeface="Google Sans Medium" panose="020B0604020202020204" charset="0"/>
      <p:regular r:id="rId24"/>
      <p:bold r:id="rId25"/>
      <p:italic r:id="rId26"/>
      <p:boldItalic r:id="rId27"/>
    </p:embeddedFont>
    <p:embeddedFont>
      <p:font typeface="Helvetica Neue Light" panose="020B0604020202020204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ctave Antoni" initials="OA" lastIdx="2" clrIdx="0">
    <p:extLst>
      <p:ext uri="{19B8F6BF-5375-455C-9EA6-DF929625EA0E}">
        <p15:presenceInfo xmlns:p15="http://schemas.microsoft.com/office/powerpoint/2012/main" userId="ca96be180171202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5B20B"/>
    <a:srgbClr val="794007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F6AF3F-0343-4A23-BE9C-02CC7B9B73EC}">
  <a:tblStyle styleId="{4BF6AF3F-0343-4A23-BE9C-02CC7B9B73EC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7759F7B-54D6-413E-ACD6-0FCB2DC4F39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89424" autoAdjust="0"/>
  </p:normalViewPr>
  <p:slideViewPr>
    <p:cSldViewPr snapToGrid="0">
      <p:cViewPr varScale="1">
        <p:scale>
          <a:sx n="134" d="100"/>
          <a:sy n="134" d="100"/>
        </p:scale>
        <p:origin x="96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A3F669-CB38-1E9D-A617-45B9CB2F977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4CE300-E0AD-F879-3F68-F6E61FA47F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526798-42F7-47D7-A507-2FC2D437BC88}" type="datetimeFigureOut">
              <a:rPr lang="fr-FR" smtClean="0"/>
              <a:t>23/11/2022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DA3B09-99A5-3662-C523-AD76EADDBEC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634CF-6D9B-79FA-CE34-9E16668015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AE6F20-ECE5-4310-B368-57D0D8FF126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85525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ccbf6ac24_6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ccbf6ac24_6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4513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458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051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550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371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340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07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5410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4" name="Google Shape;24;p3"/>
          <p:cNvCxnSpPr/>
          <p:nvPr/>
        </p:nvCxnSpPr>
        <p:spPr>
          <a:xfrm rot="10800000">
            <a:off x="559254" y="14273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2" name="Google Shape;32;p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78F1C4-14C1-26BA-C605-3A2BD077C7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C2186918-A1DC-E00B-C1EC-EA086ED774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Red">
  <p:cSld name="TITLE_2_1_1_1_1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/>
          <p:nvPr userDrawn="1"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3" name="Google Shape;183;p19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689246-499C-C5D0-169F-C11B7F0D5D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D474BB1-684C-F401-63DB-1142F8CDC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Yellow 700">
  <p:cSld name="CUSTOM_1_1_1_1_1_1_1_1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1" name="Google Shape;201;p21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03" name="Google Shape;203;p21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7F25DE-02B0-856E-C632-EF5A1651F3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2B81575-49B3-F1E0-17E9-DC50541FF3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Green 900">
  <p:cSld name="CUSTOM_1_1_1_1_1_1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3733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7" name="Google Shape;207;p22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09" name="Google Shape;209;p2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E0ADE0-EED5-A9A1-93DF-7A585C3BCB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469AE73-6DF7-9F64-0BED-33397A8CE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Red 800">
  <p:cSld name="CUSTOM_1_1_1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15" name="Google Shape;215;p2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AA80FE0-4195-CE5B-77B3-8DAB3E5D82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978E416-2FBE-88A1-B114-DB7A2685AA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Intro/Context Slide">
  <p:cSld name="Blank - Title_1_1_3_1_1">
    <p:bg>
      <p:bgPr>
        <a:solidFill>
          <a:srgbClr val="FBBC04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sz="1400" b="0" i="0" u="none" strike="noStrike" cap="non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3773600" y="178350"/>
            <a:ext cx="156000" cy="13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4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04FE080-56E5-FAF7-6CAF-51DEF6DA58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60FDC71F-8045-13FA-5746-CAA60D73AF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header">
  <p:cSld name="Blank - Title_1_1_3_1_1_2">
    <p:bg>
      <p:bgPr>
        <a:noFill/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sz="1400" b="0" i="0" u="none" strike="noStrike" cap="non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773600" y="178350"/>
            <a:ext cx="156000" cy="13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2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35" name="Google Shape;235;p25"/>
            <p:cNvSpPr/>
            <p:nvPr/>
          </p:nvSpPr>
          <p:spPr>
            <a:xfrm>
              <a:off x="0" y="0"/>
              <a:ext cx="511375" cy="524800"/>
            </a:xfrm>
            <a:custGeom>
              <a:avLst/>
              <a:gdLst/>
              <a:ahLst/>
              <a:cxnLst/>
              <a:rect l="l" t="t" r="r" b="b"/>
              <a:pathLst>
                <a:path w="20455" h="20992" extrusionOk="0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540400" y="187300"/>
              <a:ext cx="339200" cy="337950"/>
            </a:xfrm>
            <a:custGeom>
              <a:avLst/>
              <a:gdLst/>
              <a:ahLst/>
              <a:cxnLst/>
              <a:rect l="l" t="t" r="r" b="b"/>
              <a:pathLst>
                <a:path w="13568" h="13518" extrusionOk="0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910400" y="187300"/>
              <a:ext cx="339200" cy="337950"/>
            </a:xfrm>
            <a:custGeom>
              <a:avLst/>
              <a:gdLst/>
              <a:ahLst/>
              <a:cxnLst/>
              <a:rect l="l" t="t" r="r" b="b"/>
              <a:pathLst>
                <a:path w="13568" h="13518" extrusionOk="0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5"/>
            <p:cNvSpPr/>
            <p:nvPr/>
          </p:nvSpPr>
          <p:spPr>
            <a:xfrm>
              <a:off x="1280400" y="187325"/>
              <a:ext cx="323850" cy="489600"/>
            </a:xfrm>
            <a:custGeom>
              <a:avLst/>
              <a:gdLst/>
              <a:ahLst/>
              <a:cxnLst/>
              <a:rect l="l" t="t" r="r" b="b"/>
              <a:pathLst>
                <a:path w="12954" h="19584" extrusionOk="0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5"/>
            <p:cNvSpPr/>
            <p:nvPr/>
          </p:nvSpPr>
          <p:spPr>
            <a:xfrm>
              <a:off x="1655750" y="20000"/>
              <a:ext cx="74250" cy="495000"/>
            </a:xfrm>
            <a:custGeom>
              <a:avLst/>
              <a:gdLst/>
              <a:ahLst/>
              <a:cxnLst/>
              <a:rect l="l" t="t" r="r" b="b"/>
              <a:pathLst>
                <a:path w="2970" h="19800" extrusionOk="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5"/>
            <p:cNvSpPr/>
            <p:nvPr/>
          </p:nvSpPr>
          <p:spPr>
            <a:xfrm>
              <a:off x="1765825" y="187275"/>
              <a:ext cx="311700" cy="337950"/>
            </a:xfrm>
            <a:custGeom>
              <a:avLst/>
              <a:gdLst/>
              <a:ahLst/>
              <a:cxnLst/>
              <a:rect l="l" t="t" r="r" b="b"/>
              <a:pathLst>
                <a:path w="12468" h="13518" extrusionOk="0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140D09-7696-D205-3CDA-548540CEE4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ABD5FC0F-9619-C8E0-D9DB-92D93BCB9F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Yellow">
  <p:cSld name="TITLE_2_1_2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6" name="Google Shape;246;p26"/>
          <p:cNvSpPr txBox="1">
            <a:spLocks noGrp="1"/>
          </p:cNvSpPr>
          <p:nvPr>
            <p:ph type="body" idx="1"/>
          </p:nvPr>
        </p:nvSpPr>
        <p:spPr>
          <a:xfrm>
            <a:off x="362563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7" name="Google Shape;247;p26"/>
          <p:cNvSpPr txBox="1">
            <a:spLocks noGrp="1"/>
          </p:cNvSpPr>
          <p:nvPr>
            <p:ph type="title"/>
          </p:nvPr>
        </p:nvSpPr>
        <p:spPr>
          <a:xfrm>
            <a:off x="362563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4C8F1B1-F9C4-24D1-6863-85ACA69B3C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F8059E3E-B262-82F2-7AD5-0D07806EE3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asic Text - Red">
  <p:cSld name="TITLE_2_3_3_2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>
            <a:spLocks noGrp="1"/>
          </p:cNvSpPr>
          <p:nvPr>
            <p:ph type="body" idx="1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0" name="Google Shape;310;p31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3" name="Google Shape;313;p31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111F79-536A-1295-B0E1-E2278754B7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BDC60B64-319B-2673-894F-0C9519F841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Slide 1">
  <p:cSld name="Blank - Title_1_1_3_1_1_1_1">
    <p:bg>
      <p:bgPr>
        <a:solidFill>
          <a:srgbClr val="FBBC04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4" name="Google Shape;364;p35"/>
          <p:cNvSpPr/>
          <p:nvPr/>
        </p:nvSpPr>
        <p:spPr>
          <a:xfrm>
            <a:off x="3556300" y="149286"/>
            <a:ext cx="236400" cy="207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5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6" name="Google Shape;366;p35"/>
          <p:cNvSpPr txBox="1">
            <a:spLocks noGrp="1"/>
          </p:cNvSpPr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3057DA5-CC4F-48B6-3D89-8E1A329501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96D0905E-9E51-4A58-4DFA-DB0764D0D4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ogle Cover Slide 1">
  <p:cSld name="CUSTOM_2_1_1">
    <p:bg>
      <p:bgPr>
        <a:solidFill>
          <a:srgbClr val="FFFFFF"/>
        </a:solid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6"/>
          <p:cNvSpPr txBox="1">
            <a:spLocks noGrp="1"/>
          </p:cNvSpPr>
          <p:nvPr>
            <p:ph type="subTitle" idx="1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36"/>
          <p:cNvSpPr txBox="1">
            <a:spLocks noGrp="1"/>
          </p:cNvSpPr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36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name="adj" fmla="val 50000"/>
            </a:avLst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6"/>
          <p:cNvSpPr txBox="1">
            <a:spLocks noGrp="1"/>
          </p:cNvSpPr>
          <p:nvPr>
            <p:ph type="subTitle" idx="2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72D1ECD-915C-6135-22FC-4FE291F2420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DB41B6B3-D8DF-E6C2-62AF-E49E35DDE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Blue">
  <p:cSld name="CUSTOM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35" name="Google Shape;35;p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68845A0-DFC3-BEC4-7548-2FFCAF661F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F79B3D5-39C1-A84D-95C2-29DCBD2DDE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pPr/>
              <a:t>‹#›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Yellow 1">
  <p:cSld name="TITLE_2_1_2_1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3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4" name="Google Shape;384;p37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37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37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7D86B8-6544-3592-1C29-F145B36579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63FFBE8-9943-C64A-C7F2-8B9BB1BD38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Blue 1">
  <p:cSld name="TITLE_2_2_1_1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8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96" name="Google Shape;396;p38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3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0" name="Google Shape;400;p38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5752167-9BB0-CCD0-6F8D-1A00664663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D9B57B9-0792-610C-AD73-E814C1F356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Green 1">
  <p:cSld name="TITLE_2_1_1_2_1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3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2" name="Google Shape;412;p39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39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39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332D2F2-67F1-0635-F3CA-EF3B70FF25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45D249D9-9599-4CE6-854F-B3F634DE28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Red 1">
  <p:cSld name="TITLE_2_1_1_1_1_1_1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4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6" name="Google Shape;426;p40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40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40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31173A-D133-A54B-9A3B-CAA618EA07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B74F1805-D8E4-FA11-AC68-F6AD81EA66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ogle Cover Slide" userDrawn="1">
  <p:cSld name="CUSTOM_2_1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1C6B47-DD49-928C-FC69-AAC9D9A97FB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D9B623C3-B906-9D0F-9B0E-6CC634543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lue">
  <p:cSld name="TITLE_2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FDFDA8-4B97-8648-D679-4BD366B207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29DA6EC4-932B-1557-FC08-DA019C9ED1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lue" preserve="1">
  <p:cSld name="Body Slide - Gree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FDFDA8-4B97-8648-D679-4BD366B207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29DA6EC4-932B-1557-FC08-DA019C9ED1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8481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asic Text - Blue">
  <p:cSld name="TITLE_2_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" name="Google Shape;56;p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44530CF-5112-2D0E-9AB6-B21A426DBB0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A0580030-417D-2656-6CA7-9FE8CD22B2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Yellow">
  <p:cSld name="CUSTOM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90" name="Google Shape;90;p1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372D41-82C6-731A-4D3E-F5DFA2BC5F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CF5F985B-9AC6-A427-B411-29BB698E33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Green">
  <p:cSld name="CUSTOM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121" name="Google Shape;121;p1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394BD30-B457-D83E-0728-284856ABEB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993702D9-3409-697E-E982-BD035DDC2E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Red">
  <p:cSld name="CUSTOM_1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6" name="Google Shape;136;p15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138" name="Google Shape;138;p1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5DA224C-87C4-5B22-6906-17F3E467D2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FAB84032-7F35-7E9B-E500-BDB6E941C0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913AD9-201E-0385-6D46-8CA7B9F42C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C8EF2A4A-CD9F-ABE7-2224-7E31628FE1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87" r:id="rId5"/>
    <p:sldLayoutId id="2147483653" r:id="rId6"/>
    <p:sldLayoutId id="2147483656" r:id="rId7"/>
    <p:sldLayoutId id="2147483659" r:id="rId8"/>
    <p:sldLayoutId id="2147483661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7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ser.oc-static.com/upload/2019/11/04/15728620878534_3d28b9b2-8a46-4b61-9c2e-af52f17690ea_200x200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7"/>
          <p:cNvSpPr/>
          <p:nvPr/>
        </p:nvSpPr>
        <p:spPr>
          <a:xfrm>
            <a:off x="485175" y="3846487"/>
            <a:ext cx="8310300" cy="90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Presented by: 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Octave Antoni</a:t>
            </a:r>
          </a:p>
          <a:p>
            <a:pPr marL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Last Updated: 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November 23</a:t>
            </a:r>
            <a:r>
              <a:rPr lang="en" sz="1800" baseline="300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th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, 2022</a:t>
            </a:r>
            <a:endParaRPr sz="800" dirty="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47"/>
          <p:cNvSpPr/>
          <p:nvPr/>
        </p:nvSpPr>
        <p:spPr>
          <a:xfrm>
            <a:off x="416848" y="1721842"/>
            <a:ext cx="8310300" cy="1385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3C4043"/>
                </a:solidFill>
                <a:latin typeface="Google Sans Medium"/>
                <a:ea typeface="Roboto"/>
                <a:cs typeface="Roboto"/>
                <a:sym typeface="Google Sans Medium"/>
              </a:rPr>
              <a:t>Building a Flight Booking Chatbot</a:t>
            </a:r>
            <a:endParaRPr sz="400" dirty="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5" name="Google Shape;455;p47"/>
          <p:cNvSpPr/>
          <p:nvPr/>
        </p:nvSpPr>
        <p:spPr>
          <a:xfrm>
            <a:off x="522575" y="3505418"/>
            <a:ext cx="465900" cy="94500"/>
          </a:xfrm>
          <a:prstGeom prst="roundRect">
            <a:avLst>
              <a:gd name="adj" fmla="val 50000"/>
            </a:avLst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47"/>
          <p:cNvSpPr txBox="1"/>
          <p:nvPr/>
        </p:nvSpPr>
        <p:spPr>
          <a:xfrm>
            <a:off x="7814375" y="292125"/>
            <a:ext cx="1210200" cy="18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138934-CC4B-247D-5B82-15F3F9D4D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</a:t>
            </a:fld>
            <a:endParaRPr lang="fr-FR"/>
          </a:p>
        </p:txBody>
      </p:sp>
      <p:pic>
        <p:nvPicPr>
          <p:cNvPr id="2" name="Picture 2" descr="Logo">
            <a:hlinkClick r:id="rId3"/>
            <a:extLst>
              <a:ext uri="{FF2B5EF4-FFF2-40B4-BE49-F238E27FC236}">
                <a16:creationId xmlns:a16="http://schemas.microsoft.com/office/drawing/2014/main" id="{E6B02ACA-D0FA-3EB9-4A4B-8E45852EC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7825" y="125310"/>
            <a:ext cx="1905000" cy="189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C78BCB-32F3-F952-8610-5F51DB329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 the Bot Performance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B4C382-1A89-9548-16C5-CE1E1543DF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296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703701"/>
            <a:ext cx="4572000" cy="414442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3 types of performance metrics : 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tx1"/>
                </a:solidFill>
              </a:rPr>
              <a:t>User provided metric : user-score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tx1"/>
                </a:solidFill>
              </a:rPr>
              <a:t>Estimated accuracies : 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chemeClr val="tx1"/>
                </a:solidFill>
              </a:rPr>
              <a:t>Global accuracy </a:t>
            </a:r>
            <a:r>
              <a:rPr lang="en-US" sz="1400" dirty="0">
                <a:solidFill>
                  <a:schemeClr val="tx1"/>
                </a:solidFill>
              </a:rPr>
              <a:t>: calculating the success / request ratio 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chemeClr val="tx1"/>
                </a:solidFill>
              </a:rPr>
              <a:t>Entity accuracy </a:t>
            </a:r>
            <a:r>
              <a:rPr lang="en-US" sz="1400" dirty="0">
                <a:solidFill>
                  <a:schemeClr val="tx1"/>
                </a:solidFill>
              </a:rPr>
              <a:t>: calculating the ratio of entities successfully detected 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tx1"/>
                </a:solidFill>
              </a:rPr>
              <a:t>Log-based metrics </a:t>
            </a:r>
            <a:r>
              <a:rPr lang="en-US" sz="1400" dirty="0">
                <a:solidFill>
                  <a:schemeClr val="tx1"/>
                </a:solidFill>
              </a:rPr>
              <a:t>can be computed from detailed logs of all predictions </a:t>
            </a:r>
            <a:endParaRPr lang="en-US" sz="1400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Alerts automatically generated </a:t>
            </a:r>
            <a:r>
              <a:rPr lang="en-US" sz="1400" dirty="0">
                <a:solidFill>
                  <a:schemeClr val="tx1"/>
                </a:solidFill>
              </a:rPr>
              <a:t>when KPIs are below pre-defined thresholds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102491"/>
            <a:ext cx="3864600" cy="794093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Model Performance Monitoring Architecture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5803B-76C2-F1E1-9CEF-779F5EA7B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11</a:t>
            </a:fld>
            <a:endParaRPr lang="fr-F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C136FC-7953-94F7-8896-A55E12089E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0"/>
            <a:ext cx="4572000" cy="321821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76DA88-9731-A19D-982C-AC97EB03B3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7725" y="3239646"/>
            <a:ext cx="4429125" cy="169405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96458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D64B0-6DD6-F4F2-054E-5FA5855992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12</a:t>
            </a:fld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DF9199-0715-7756-FFE8-5AF8BF104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680" y="0"/>
            <a:ext cx="631064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7871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9199" y="999076"/>
            <a:ext cx="4572000" cy="414442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Possible to train the models on confirmed predictions </a:t>
            </a:r>
            <a:r>
              <a:rPr lang="en-US" sz="1400" dirty="0">
                <a:solidFill>
                  <a:schemeClr val="tx1"/>
                </a:solidFill>
              </a:rPr>
              <a:t>with “Good Prediction” logs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Most efficient way to improve the model : 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tx1"/>
                </a:solidFill>
              </a:rPr>
              <a:t>Manually label badly labelled sentences </a:t>
            </a:r>
            <a:r>
              <a:rPr lang="en-US" sz="1400" dirty="0">
                <a:solidFill>
                  <a:schemeClr val="tx1"/>
                </a:solidFill>
              </a:rPr>
              <a:t>from “Wrong Prediction” logs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tx1"/>
                </a:solidFill>
              </a:rPr>
              <a:t>Add them to training utterances and rerun tests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tx1"/>
                </a:solidFill>
              </a:rPr>
              <a:t>Increase the number of train utterances</a:t>
            </a:r>
          </a:p>
          <a:p>
            <a:pPr marL="628650" lvl="1" indent="0">
              <a:lnSpc>
                <a:spcPct val="200000"/>
              </a:lnSpc>
              <a:buNone/>
            </a:pP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102491"/>
            <a:ext cx="3864600" cy="794093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Improving the model performance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5803B-76C2-F1E1-9CEF-779F5EA7B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13</a:t>
            </a:fld>
            <a:endParaRPr lang="fr-FR"/>
          </a:p>
        </p:txBody>
      </p:sp>
      <p:pic>
        <p:nvPicPr>
          <p:cNvPr id="2050" name="Picture 2" descr="Continuous Improvement of an Operational AI development">
            <a:extLst>
              <a:ext uri="{FF2B5EF4-FFF2-40B4-BE49-F238E27FC236}">
                <a16:creationId xmlns:a16="http://schemas.microsoft.com/office/drawing/2014/main" id="{F16586DE-4F59-B695-46D0-B42D7BE47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918" y="173831"/>
            <a:ext cx="4362450" cy="46101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07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3E2B22C-92CF-2229-334A-A4476BAA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0CC17A-179B-8679-79A3-6CB748312D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0686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117599" y="670992"/>
            <a:ext cx="8908802" cy="4164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lnSpc>
                <a:spcPct val="200000"/>
              </a:lnSpc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During this project, a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Flight Booking chatbot has been developed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which is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based on a Microsoft LUIS model.</a:t>
            </a:r>
          </a:p>
          <a:p>
            <a:pPr>
              <a:lnSpc>
                <a:spcPct val="200000"/>
              </a:lnSpc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A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complex performance monitoring architecture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has been built with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Azure Insights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 to ensure that the bot meets expected quality standards.</a:t>
            </a:r>
          </a:p>
          <a:p>
            <a:endParaRPr lang="en-US" sz="8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Recommendations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Retrain the model every 10k “Good Prediction” queries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labelled by users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Consider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performing manual labelling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of “Wrong Prediction” queries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collected in logs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After production, follow the bot’s performance with the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provided dashboard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628650" lvl="1" indent="0">
              <a:buNone/>
            </a:pP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Set in place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periodic retraining of model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 with new data</a:t>
            </a:r>
          </a:p>
          <a:p>
            <a:pPr marL="628650" lvl="1" indent="0">
              <a:buNone/>
            </a:pP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41" y="38100"/>
            <a:ext cx="7797000" cy="414300"/>
          </a:xfrm>
        </p:spPr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4B1E9-224A-074F-8B04-2FB171F951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0205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3E2B22C-92CF-2229-334A-A4476BAA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B18C0D-902C-1BAA-44FE-C8CC4D67E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9704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AF24A-EB88-79D1-5D17-DD39597FC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Table of contents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B94CDB-A930-C137-DF22-D3377441CBBC}"/>
              </a:ext>
            </a:extLst>
          </p:cNvPr>
          <p:cNvSpPr txBox="1"/>
          <p:nvPr/>
        </p:nvSpPr>
        <p:spPr>
          <a:xfrm>
            <a:off x="673500" y="975928"/>
            <a:ext cx="7797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Introduction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Training and </a:t>
            </a:r>
            <a:r>
              <a:rPr lang="fr-FR" sz="2000" dirty="0" err="1">
                <a:latin typeface="Google Sans" panose="020B0604020202020204" charset="0"/>
              </a:rPr>
              <a:t>Testing</a:t>
            </a:r>
            <a:r>
              <a:rPr lang="fr-FR" sz="2000" dirty="0">
                <a:latin typeface="Google Sans" panose="020B0604020202020204" charset="0"/>
              </a:rPr>
              <a:t> the Model</a:t>
            </a:r>
          </a:p>
          <a:p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 err="1">
                <a:latin typeface="Google Sans" panose="020B0604020202020204" charset="0"/>
              </a:rPr>
              <a:t>Developing</a:t>
            </a:r>
            <a:r>
              <a:rPr lang="fr-FR" sz="2000" dirty="0">
                <a:latin typeface="Google Sans" panose="020B0604020202020204" charset="0"/>
              </a:rPr>
              <a:t> the Bot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Monitoring the Bot Performance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06DF52-8E19-7044-47B4-9E87E48D88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0133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253391" y="382537"/>
            <a:ext cx="8637217" cy="461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71450" indent="0">
              <a:buNone/>
            </a:pPr>
            <a:endParaRPr lang="en-US" sz="1600" dirty="0">
              <a:solidFill>
                <a:srgbClr val="FF0000"/>
              </a:solidFill>
            </a:endParaRPr>
          </a:p>
          <a:p>
            <a:r>
              <a:rPr lang="en-US" sz="1600" b="1" dirty="0">
                <a:solidFill>
                  <a:schemeClr val="tx1"/>
                </a:solidFill>
              </a:rPr>
              <a:t>Main goal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 Create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a flight booking bot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that is able to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understand 5 elements in user requests: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start and return dates, departure and destination cities and budget.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Use of the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Microsoft Frames dataset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(opensource)</a:t>
            </a: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Implement a monitoring strategy</a:t>
            </a:r>
          </a:p>
          <a:p>
            <a:pPr marL="628650" lvl="1" indent="0">
              <a:buNone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Key points 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Development of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a language understanding model using Azure LUIS</a:t>
            </a: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Bot built using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Microsoft </a:t>
            </a:r>
            <a:r>
              <a:rPr lang="en-US" sz="1600" b="1" dirty="0" err="1">
                <a:solidFill>
                  <a:schemeClr val="tx1"/>
                </a:solidFill>
                <a:sym typeface="Wingdings" panose="05000000000000000000" pitchFamily="2" charset="2"/>
              </a:rPr>
              <a:t>BotFramework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 SDK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Performance metrics and logs saved to Azure Insights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Creation of a dashboard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to visualize real-time performance data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Limitation :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Azure Credits not provided to student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 Limited number of request to LUIS model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 Model testing with labelled data could only be done with JSON import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D1FF3-9CA2-2952-224E-745249DC38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973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27936-7DC4-1625-15D7-6DCEB7D27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Testing the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11685-DD57-81DB-1ABA-6EF133805F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589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941" y="-51071"/>
            <a:ext cx="3864600" cy="414300"/>
          </a:xfrm>
        </p:spPr>
        <p:txBody>
          <a:bodyPr/>
          <a:lstStyle/>
          <a:p>
            <a:pPr algn="ctr"/>
            <a:r>
              <a:rPr lang="en-US" dirty="0"/>
              <a:t>Dataset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-160545" y="261484"/>
            <a:ext cx="4788385" cy="43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Microsoft Frames dataset</a:t>
            </a: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1 JSON file with 1369 rows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1369 labelled conversations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between a user and a bot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Conversation information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: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Text, author, timestamp, labelled intents, labelled categories detected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8676 user turns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(we remove wizard responses, total of 16667 turns)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Scoring information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User score,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Task Successful </a:t>
            </a:r>
            <a:r>
              <a:rPr lang="en-US" sz="1600" dirty="0" err="1">
                <a:solidFill>
                  <a:schemeClr val="tx1"/>
                </a:solidFill>
                <a:sym typeface="Wingdings" panose="05000000000000000000" pitchFamily="2" charset="2"/>
              </a:rPr>
              <a:t>boolean</a:t>
            </a: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2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We keep only utterances with user score &gt; 3 and wizard task success</a:t>
            </a: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2">
              <a:buFont typeface="Wingdings" panose="05000000000000000000" pitchFamily="2" charset="2"/>
              <a:buChar char="Ø"/>
            </a:pP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171450" indent="0"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C60FF8A-229C-CDE3-B9D8-A2455384F3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5</a:t>
            </a:fld>
            <a:endParaRPr lang="fr-FR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DAEA2C-60CE-0FCB-AB77-C6404C098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148941" y="7144"/>
            <a:ext cx="3464948" cy="255746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7D5E044-D09D-3017-75E3-4C6A19E6F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 l="21" r="21"/>
          <a:stretch/>
        </p:blipFill>
        <p:spPr bwMode="auto">
          <a:xfrm>
            <a:off x="5203771" y="2578894"/>
            <a:ext cx="3355287" cy="255746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97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941" y="-51071"/>
            <a:ext cx="4206328" cy="414300"/>
          </a:xfrm>
        </p:spPr>
        <p:txBody>
          <a:bodyPr/>
          <a:lstStyle/>
          <a:p>
            <a:pPr algn="ctr"/>
            <a:r>
              <a:rPr lang="en-US" dirty="0"/>
              <a:t>Model Training and Testing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-160545" y="261484"/>
            <a:ext cx="4788385" cy="43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Performing train/test split of turns database</a:t>
            </a: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Generating utterances JSON files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Intent defined based on detected entities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Ignoring columns where the intent is “negate”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Removing “flexible” -1 field and replacing $ with € for string matching</a:t>
            </a: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Creation of LUIS application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using API</a:t>
            </a: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Uploading train utterances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by batches (max 100)  and training app</a:t>
            </a: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Testing app by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uploading test JSON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on luis.ai website </a:t>
            </a: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F-Score results :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Intents 0.94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Dates : 0.72 (Start) / 0.8 (End)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Budget : 0.77 / Cities 0.88 – 0.91</a:t>
            </a:r>
          </a:p>
          <a:p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C60FF8A-229C-CDE3-B9D8-A2455384F3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6</a:t>
            </a:fld>
            <a:endParaRPr lang="fr-F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6DAEA2C-60CE-0FCB-AB77-C6404C098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4572000" y="54321"/>
            <a:ext cx="4573337" cy="243884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7D5E044-D09D-3017-75E3-4C6A19E6FF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/>
          <a:srcRect l="-889" r="-422"/>
          <a:stretch/>
        </p:blipFill>
        <p:spPr bwMode="auto">
          <a:xfrm>
            <a:off x="4572000" y="2519678"/>
            <a:ext cx="4572000" cy="232267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6F4DC6-EEA3-1D95-9F28-A43F1F174384}"/>
              </a:ext>
            </a:extLst>
          </p:cNvPr>
          <p:cNvSpPr txBox="1"/>
          <p:nvPr/>
        </p:nvSpPr>
        <p:spPr>
          <a:xfrm>
            <a:off x="7965472" y="4437973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F score 0.72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662430-1D67-22D7-58F7-BA6E9F6AFD30}"/>
              </a:ext>
            </a:extLst>
          </p:cNvPr>
          <p:cNvSpPr txBox="1"/>
          <p:nvPr/>
        </p:nvSpPr>
        <p:spPr>
          <a:xfrm>
            <a:off x="6342474" y="2508588"/>
            <a:ext cx="1031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>
                <a:solidFill>
                  <a:schemeClr val="tx1"/>
                </a:solidFill>
              </a:rPr>
              <a:t>Start Date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0A8E52-8570-34FF-F918-C41C920B839E}"/>
              </a:ext>
            </a:extLst>
          </p:cNvPr>
          <p:cNvSpPr txBox="1"/>
          <p:nvPr/>
        </p:nvSpPr>
        <p:spPr>
          <a:xfrm>
            <a:off x="7925397" y="2044758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F score 0.96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E5335B-E8FF-1645-B7B0-48E2D827A3EA}"/>
              </a:ext>
            </a:extLst>
          </p:cNvPr>
          <p:cNvSpPr txBox="1"/>
          <p:nvPr/>
        </p:nvSpPr>
        <p:spPr>
          <a:xfrm>
            <a:off x="6006645" y="69740"/>
            <a:ext cx="17027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 err="1">
                <a:solidFill>
                  <a:schemeClr val="tx1"/>
                </a:solidFill>
              </a:rPr>
              <a:t>BookFlight</a:t>
            </a:r>
            <a:r>
              <a:rPr lang="fr-FR" b="1" u="sng" dirty="0">
                <a:solidFill>
                  <a:schemeClr val="tx1"/>
                </a:solidFill>
              </a:rPr>
              <a:t> Intent</a:t>
            </a:r>
          </a:p>
        </p:txBody>
      </p:sp>
    </p:spTree>
    <p:extLst>
      <p:ext uri="{BB962C8B-B14F-4D97-AF65-F5344CB8AC3E}">
        <p14:creationId xmlns:p14="http://schemas.microsoft.com/office/powerpoint/2010/main" val="3797557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C78BCB-32F3-F952-8610-5F51DB329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882" y="2041644"/>
            <a:ext cx="8117518" cy="857400"/>
          </a:xfrm>
        </p:spPr>
        <p:txBody>
          <a:bodyPr/>
          <a:lstStyle/>
          <a:p>
            <a:r>
              <a:rPr lang="en-US" dirty="0"/>
              <a:t>Developing </a:t>
            </a:r>
            <a:r>
              <a:rPr lang="en-US" dirty="0" err="1"/>
              <a:t>FlyBot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C39E0A-D26A-2F50-8795-2096360306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8909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54293" y="814388"/>
            <a:ext cx="4454843" cy="4329112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Built with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Microsoft </a:t>
            </a:r>
            <a:r>
              <a:rPr lang="en-US" sz="1400" b="1" dirty="0" err="1">
                <a:solidFill>
                  <a:schemeClr val="tx1"/>
                </a:solidFill>
                <a:sym typeface="Wingdings" panose="05000000000000000000" pitchFamily="2" charset="2"/>
              </a:rPr>
              <a:t>BotFramework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 Python SDK</a:t>
            </a:r>
            <a:endParaRPr lang="en-US" sz="14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Integration of LUIS Prediction API and Azure Insights credentials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in (git-ignored) config file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Unit tests automatically run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 on </a:t>
            </a:r>
            <a:r>
              <a:rPr lang="en-US" sz="1400" dirty="0" err="1">
                <a:solidFill>
                  <a:schemeClr val="tx1"/>
                </a:solidFill>
                <a:sym typeface="Wingdings" panose="05000000000000000000" pitchFamily="2" charset="2"/>
              </a:rPr>
              <a:t>Github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 push, run with </a:t>
            </a:r>
            <a:r>
              <a:rPr lang="en-US" sz="1400" dirty="0" err="1">
                <a:solidFill>
                  <a:schemeClr val="tx1"/>
                </a:solidFill>
                <a:sym typeface="Wingdings" panose="05000000000000000000" pitchFamily="2" charset="2"/>
              </a:rPr>
              <a:t>Pytest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 and testing API connections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At end of dialog,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user profile saved with booking information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Use of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Text prompts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(for LUIS API recognition),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Choice prompts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(to correct wrongly </a:t>
            </a:r>
            <a:r>
              <a:rPr lang="en-US" sz="1400" dirty="0" err="1">
                <a:solidFill>
                  <a:schemeClr val="tx1"/>
                </a:solidFill>
                <a:sym typeface="Wingdings" panose="05000000000000000000" pitchFamily="2" charset="2"/>
              </a:rPr>
              <a:t>inputed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 fields) and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Confirmation Prompts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273" y="131510"/>
            <a:ext cx="3864600" cy="53286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Bot conception and features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880FB77-03B7-0084-187F-1F1F497DB2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8</a:t>
            </a:fld>
            <a:endParaRPr lang="fr-FR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FF6794-317B-5394-68BE-13EBFE4D5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2150" y="0"/>
            <a:ext cx="4249288" cy="492204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2094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54293" y="412229"/>
            <a:ext cx="4707731" cy="473127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Principle :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Sequential dialog composed of different steps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2 iterations of the following steps :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User query request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(Analysis of request with LUIS Prediction API)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User confirmation prompt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Correction of wrong information (if necessary)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If unable to retrieve all 5 elements: 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Sequential phase where all missing elements are requested in order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Final step with User Score request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273" y="131510"/>
            <a:ext cx="3864600" cy="53286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Waterfall Dialog 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880FB77-03B7-0084-187F-1F1F497DB2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9</a:t>
            </a:fld>
            <a:endParaRPr lang="fr-FR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A1504EB-849F-3ACF-FD24-279618F35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5136356" y="1834455"/>
            <a:ext cx="3429688" cy="320188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BC35645-023F-AC88-A600-892D354AF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5290600" y="107159"/>
            <a:ext cx="3137255" cy="167592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4087378"/>
      </p:ext>
    </p:extLst>
  </p:cSld>
  <p:clrMapOvr>
    <a:masterClrMapping/>
  </p:clrMapOvr>
</p:sld>
</file>

<file path=ppt/theme/theme1.xml><?xml version="1.0" encoding="utf-8"?>
<a:theme xmlns:a="http://schemas.openxmlformats.org/drawingml/2006/main" name="Google GBO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6976</TotalTime>
  <Words>688</Words>
  <Application>Microsoft Office PowerPoint</Application>
  <PresentationFormat>On-screen Show (16:9)</PresentationFormat>
  <Paragraphs>115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Google Sans</vt:lpstr>
      <vt:lpstr>Helvetica Neue Light</vt:lpstr>
      <vt:lpstr>Roboto</vt:lpstr>
      <vt:lpstr>Google Sans Medium</vt:lpstr>
      <vt:lpstr>Wingdings</vt:lpstr>
      <vt:lpstr>Google GBO Template</vt:lpstr>
      <vt:lpstr>PowerPoint Presentation</vt:lpstr>
      <vt:lpstr>Table of contents</vt:lpstr>
      <vt:lpstr>Introduction</vt:lpstr>
      <vt:lpstr>Training and Testing the Model</vt:lpstr>
      <vt:lpstr>Dataset</vt:lpstr>
      <vt:lpstr>Model Training and Testing</vt:lpstr>
      <vt:lpstr>Developing FlyBot</vt:lpstr>
      <vt:lpstr>Bot conception and features</vt:lpstr>
      <vt:lpstr>Waterfall Dialog </vt:lpstr>
      <vt:lpstr>Monitoring the Bot Performance</vt:lpstr>
      <vt:lpstr>Model Performance Monitoring Architecture</vt:lpstr>
      <vt:lpstr>PowerPoint Presentation</vt:lpstr>
      <vt:lpstr>Improving the model performance</vt:lpstr>
      <vt:lpstr>Conclusion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Octave Antoni</dc:creator>
  <cp:lastModifiedBy>Octave Antoni</cp:lastModifiedBy>
  <cp:revision>121</cp:revision>
  <dcterms:modified xsi:type="dcterms:W3CDTF">2022-11-23T14:50:04Z</dcterms:modified>
</cp:coreProperties>
</file>